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0" r:id="rId7"/>
    <p:sldId id="263" r:id="rId8"/>
    <p:sldId id="271" r:id="rId9"/>
    <p:sldId id="264" r:id="rId10"/>
    <p:sldId id="265" r:id="rId11"/>
    <p:sldId id="272" r:id="rId12"/>
    <p:sldId id="266" r:id="rId13"/>
    <p:sldId id="274" r:id="rId14"/>
    <p:sldId id="277" r:id="rId15"/>
    <p:sldId id="278" r:id="rId16"/>
    <p:sldId id="276" r:id="rId17"/>
    <p:sldId id="275" r:id="rId18"/>
    <p:sldId id="273" r:id="rId19"/>
    <p:sldId id="279" r:id="rId20"/>
    <p:sldId id="267" r:id="rId21"/>
    <p:sldId id="26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DEEBF7"/>
    <a:srgbClr val="CDDAC8"/>
    <a:srgbClr val="0F172A"/>
    <a:srgbClr val="333D55"/>
    <a:srgbClr val="334155"/>
    <a:srgbClr val="FFC000"/>
    <a:srgbClr val="0000FF"/>
    <a:srgbClr val="000099"/>
    <a:srgbClr val="8B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A928A-7E90-2291-1411-D91025134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8C5926-BEB6-E150-4A93-F8E065D13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1296D-C730-0E5F-E1E6-2F673AAB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E033-3937-6913-FA97-69AFB448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D7A6-256D-59FF-BA53-8F28CCA5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7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3FB5D-F44F-672B-0C51-77F2738D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B16288-6BE9-4397-06BB-68DFC3F9A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AC18E-9F7A-346C-7FDB-154192A9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B719E-75D4-4F19-DBCD-08F3C7C5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68B4D-D0B0-0D69-8D33-F647A615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1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01A951-755A-8A9C-CFC8-0744B04D9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A8A014-0D78-D34C-F946-BA8889869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91D1B-EE70-7291-66AD-3652BDFD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B79CC-74C2-81DD-F76A-C8C914D6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67353-D663-984E-1916-8116C353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8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92B9-A240-9078-F96D-7FD8F217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6B626-BF83-6A40-7221-4F970EA1F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4506A-2DA5-A5C2-7CCA-BB980012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EEDD7-7352-EDFC-1642-834C2DEF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F61E3-8B92-F444-2317-509AC794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28EFD0-BBC7-9341-D561-7725227A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10" y="6060790"/>
            <a:ext cx="1086781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3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5B576-6DDD-AD39-C8FA-06B9E0A1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53AB-E4BF-4D0E-FE28-967F68C40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91EAF-0BC3-90F1-CAB4-3F01925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31203-565F-9B6B-E448-2A416D68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9CEEF-F6C4-71FA-93AA-38984F0E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8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E522-B3CB-E88C-DFAE-562C2C63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53544-2F93-DC02-8681-98F8D50F8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1C07D-F84F-CD9C-B50B-D2F8B15AA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8DA7E3-0E4E-A0C7-9E31-19BC65AA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B8D92-1306-CF90-0EEB-83B72804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40F6D0-EA68-5973-832B-00A7E2AE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260A0-891D-53AA-5C41-BE07460C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93AB7D-7FBB-521F-54B2-46F0027BD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37F737-BFE4-BEE1-8EAD-D497F8317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1D515-B6E0-CE74-915E-A7C7233D8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8E05FB-4A6D-BD11-C0F1-D8CFBC39D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D1963C-7C35-F62F-7B7D-5850E3D3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D8BC2B-87EF-A6AB-41CC-DB2D144B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EE40D6-E5AA-6C0E-D8F8-33E912FB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6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C626D-D3C7-2A98-22F3-41E1A3CE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F67C2-BB2B-309E-5AB2-53A55FF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E5239F-0C0F-F075-BB61-C29989BD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EBF3E-ACA6-BF4D-2399-062DF64B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0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D2528A-1E80-8774-377B-B4AC73C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D54C62-A28F-2983-2A68-245FE382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2F630-F067-7C31-D4E5-AEE5AA21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9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D5A0-BB8A-CEB1-C529-DBD953381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64B0E-8B4A-A713-9E15-2BAA544D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E2F6-DB6F-DC89-B47A-9230A128E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33162D-09A7-9854-6A63-B3914B40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906EB-F21C-1CF4-80D4-6A3D7638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D79BDB-0306-6A8E-E8CA-E3E3D517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6A3B3-01A6-C95C-3DF6-0924B216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319D1-4247-4A1A-1FFC-E827688ED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29F19-A6D5-317E-722D-3DC659E31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821AD-F7B9-361B-5F31-01A47E8A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750ED-50B9-F8E4-DA6A-7591D3AB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06397-D884-6FD2-EC77-C9B17E6F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6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A32525-E203-6FE0-DCFD-1687DF28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70CB4-343A-F630-1BEF-8C6E7FB15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E0DA1-9E28-2602-BB4F-8215F624B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8D816-9C12-4574-88BA-0B27F55EF49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D8311-07C6-E6DF-22BF-82608649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BA1D2-406F-721B-BD6F-EC53B6218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55A65-0216-4A46-B875-DD2ABB93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sv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5" Type="http://schemas.openxmlformats.org/officeDocument/2006/relationships/image" Target="../media/image22.sv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사람, 장난감이(가) 표시된 사진&#10;&#10;자동 생성된 설명">
            <a:extLst>
              <a:ext uri="{FF2B5EF4-FFF2-40B4-BE49-F238E27FC236}">
                <a16:creationId xmlns:a16="http://schemas.microsoft.com/office/drawing/2014/main" id="{2D4B5788-9605-42F4-5D45-6EF01E26A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7" b="95699" l="2068" r="92910">
                        <a14:foregroundMark x1="63072" y1="14934" x2="62186" y2="11111"/>
                        <a14:foregroundMark x1="32496" y1="12067" x2="30871" y2="8363"/>
                        <a14:foregroundMark x1="30133" y1="4540" x2="30281" y2="2987"/>
                        <a14:foregroundMark x1="9306" y1="50896" x2="7976" y2="51254"/>
                        <a14:foregroundMark x1="7238" y1="66906" x2="9601" y2="70490"/>
                        <a14:foregroundMark x1="7533" y1="50299" x2="6647" y2="50657"/>
                        <a14:foregroundMark x1="11817" y1="69534" x2="9749" y2="75508"/>
                        <a14:foregroundMark x1="29985" y1="68220" x2="29985" y2="76344"/>
                        <a14:foregroundMark x1="20089" y1="70370" x2="17725" y2="81840"/>
                        <a14:foregroundMark x1="31905" y1="72162" x2="31462" y2="86977"/>
                        <a14:foregroundMark x1="14032" y1="78734" x2="12260" y2="93668"/>
                        <a14:foregroundMark x1="12260" y1="93668" x2="12260" y2="93668"/>
                        <a14:foregroundMark x1="36484" y1="69773" x2="34860" y2="90203"/>
                        <a14:foregroundMark x1="29247" y1="13620" x2="29247" y2="8244"/>
                        <a14:foregroundMark x1="23929" y1="88172" x2="17873" y2="94504"/>
                        <a14:foregroundMark x1="17873" y1="94504" x2="17134" y2="94385"/>
                        <a14:foregroundMark x1="11817" y1="94743" x2="6204" y2="95699"/>
                        <a14:foregroundMark x1="80650" y1="88889" x2="84490" y2="95460"/>
                        <a14:foregroundMark x1="84490" y1="95460" x2="84490" y2="95460"/>
                        <a14:foregroundMark x1="89365" y1="92354" x2="92910" y2="93787"/>
                        <a14:foregroundMark x1="2068" y1="93668" x2="2068" y2="9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81"/>
          <a:stretch/>
        </p:blipFill>
        <p:spPr>
          <a:xfrm flipH="1">
            <a:off x="0" y="0"/>
            <a:ext cx="533730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782220-694D-51B6-2FB4-4FA8664F54A8}"/>
              </a:ext>
            </a:extLst>
          </p:cNvPr>
          <p:cNvSpPr/>
          <p:nvPr/>
        </p:nvSpPr>
        <p:spPr>
          <a:xfrm>
            <a:off x="5337307" y="0"/>
            <a:ext cx="685469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199BD-E3FA-7130-1E6D-72D1E2F5AA21}"/>
              </a:ext>
            </a:extLst>
          </p:cNvPr>
          <p:cNvSpPr txBox="1"/>
          <p:nvPr/>
        </p:nvSpPr>
        <p:spPr>
          <a:xfrm>
            <a:off x="6429966" y="2030136"/>
            <a:ext cx="466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Final</a:t>
            </a:r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Project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6AF55A-FBD5-756C-0FD1-FED1CA7D5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66" y="481183"/>
            <a:ext cx="1947968" cy="154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82B81C-3019-C1AC-BE1F-24618050FD8E}"/>
              </a:ext>
            </a:extLst>
          </p:cNvPr>
          <p:cNvSpPr txBox="1"/>
          <p:nvPr/>
        </p:nvSpPr>
        <p:spPr>
          <a:xfrm>
            <a:off x="8419879" y="874632"/>
            <a:ext cx="236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S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F924A-2FC9-F11B-E420-B5447EA2A8CB}"/>
              </a:ext>
            </a:extLst>
          </p:cNvPr>
          <p:cNvSpPr txBox="1"/>
          <p:nvPr/>
        </p:nvSpPr>
        <p:spPr>
          <a:xfrm>
            <a:off x="6429966" y="3673702"/>
            <a:ext cx="466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페이지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B86C8-00A3-4DF7-9B6D-D68262BD60FB}"/>
              </a:ext>
            </a:extLst>
          </p:cNvPr>
          <p:cNvSpPr txBox="1"/>
          <p:nvPr/>
        </p:nvSpPr>
        <p:spPr>
          <a:xfrm>
            <a:off x="9096375" y="5229893"/>
            <a:ext cx="200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서울</a:t>
            </a:r>
            <a:r>
              <a:rPr lang="en-US" altLang="ko-KR" sz="20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</a:t>
            </a:r>
            <a:r>
              <a:rPr lang="ko-KR" altLang="en-US" sz="20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 김우석</a:t>
            </a:r>
            <a:endParaRPr lang="en-US" altLang="ko-KR" sz="2000" dirty="0">
              <a:solidFill>
                <a:srgbClr val="FFC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서울 </a:t>
            </a:r>
            <a:r>
              <a:rPr lang="en-US" altLang="ko-KR" sz="2000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 김영준</a:t>
            </a:r>
          </a:p>
        </p:txBody>
      </p:sp>
    </p:spTree>
    <p:extLst>
      <p:ext uri="{BB962C8B-B14F-4D97-AF65-F5344CB8AC3E}">
        <p14:creationId xmlns:p14="http://schemas.microsoft.com/office/powerpoint/2010/main" val="4275956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알고리즘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3D20BBD-89F7-441E-9301-A1EA8156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0" y="470463"/>
            <a:ext cx="680003" cy="847277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09C510A-4FB3-42CA-A6AB-25FBE114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901371"/>
            <a:ext cx="10419943" cy="48322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 기반 추천</a:t>
            </a:r>
            <a:endParaRPr lang="en-US" altLang="ko-KR" sz="32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32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원하는 </a:t>
            </a:r>
            <a:r>
              <a:rPr lang="ko-KR" altLang="en-US" sz="32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영화를 </a:t>
            </a:r>
            <a:r>
              <a:rPr lang="ko-KR" altLang="en-US" sz="3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 </a:t>
            </a: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075C47-D337-41E2-906F-2FEC2E60CC47}"/>
              </a:ext>
            </a:extLst>
          </p:cNvPr>
          <p:cNvSpPr/>
          <p:nvPr/>
        </p:nvSpPr>
        <p:spPr>
          <a:xfrm>
            <a:off x="7499761" y="5718873"/>
            <a:ext cx="1461247" cy="6723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 . F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1380C4-2235-43D5-8466-872F7A7A1331}"/>
              </a:ext>
            </a:extLst>
          </p:cNvPr>
          <p:cNvSpPr/>
          <p:nvPr/>
        </p:nvSpPr>
        <p:spPr>
          <a:xfrm>
            <a:off x="8957031" y="4501227"/>
            <a:ext cx="1461247" cy="6723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463C5B-A4C6-43F8-97F2-AB844E9EF911}"/>
              </a:ext>
            </a:extLst>
          </p:cNvPr>
          <p:cNvSpPr/>
          <p:nvPr/>
        </p:nvSpPr>
        <p:spPr>
          <a:xfrm>
            <a:off x="9258692" y="5382697"/>
            <a:ext cx="1461247" cy="6723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액션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C7AC1A-215B-4216-9BC8-ACCC0B2E5097}"/>
              </a:ext>
            </a:extLst>
          </p:cNvPr>
          <p:cNvSpPr/>
          <p:nvPr/>
        </p:nvSpPr>
        <p:spPr>
          <a:xfrm>
            <a:off x="7181515" y="4837403"/>
            <a:ext cx="1461247" cy="6723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스릴러</a:t>
            </a: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564AC478-3200-4023-A87D-104A74D4A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0385" y="4662592"/>
            <a:ext cx="403412" cy="403412"/>
          </a:xfrm>
          <a:prstGeom prst="rect">
            <a:avLst/>
          </a:prstGeom>
        </p:spPr>
      </p:pic>
      <p:pic>
        <p:nvPicPr>
          <p:cNvPr id="14" name="그래픽 13" descr="배지 체크 표시1 단색으로 채워진">
            <a:extLst>
              <a:ext uri="{FF2B5EF4-FFF2-40B4-BE49-F238E27FC236}">
                <a16:creationId xmlns:a16="http://schemas.microsoft.com/office/drawing/2014/main" id="{37FFC07A-CA2D-49E1-8A4C-7F7DA4D01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4457" y="5211714"/>
            <a:ext cx="403412" cy="4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172B15-396E-E890-6B5F-E718C406A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6" y="3187949"/>
            <a:ext cx="4767999" cy="26446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6D5CE6-91A7-622B-9821-38F8492E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47" y="3187949"/>
            <a:ext cx="4767999" cy="26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7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프로필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0E834A4-A94E-1F13-A2FC-2840CAE3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56" y="3174029"/>
            <a:ext cx="4799286" cy="264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2650362-FD04-1214-48A5-2C98E711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58" y="3174029"/>
            <a:ext cx="4799286" cy="264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1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F74F44-FA9F-62FB-BE2A-816CB3E87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7" y="3187948"/>
            <a:ext cx="4774484" cy="2644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2F94D2-F277-337D-5BD6-E5392241C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60" y="3187948"/>
            <a:ext cx="4774484" cy="264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E38435-3BFC-82B5-360A-521864F5B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5" y="3184284"/>
            <a:ext cx="4773600" cy="2645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5E0B09-801A-7B70-77FB-9F7D3C12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47" y="3184283"/>
            <a:ext cx="4773600" cy="26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C8BF76-623F-E999-92A7-33DC0044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6" y="3193718"/>
            <a:ext cx="4773599" cy="264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7E2B5A-3E05-A213-263C-70C1867B8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47" y="3193718"/>
            <a:ext cx="4773600" cy="26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D23F9F-61D4-71B5-03F4-A4A5B4F84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7" y="3187278"/>
            <a:ext cx="4742213" cy="264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94025A-1DF9-48E0-9322-5CD2A81C5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930" y="3187469"/>
            <a:ext cx="4742213" cy="26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상세정보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DC7817-71D4-237A-0C1E-7D802F25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6" y="3203058"/>
            <a:ext cx="4770461" cy="264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3403EE-8C30-EA40-4BCD-2DE286E09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85" y="3203058"/>
            <a:ext cx="4770461" cy="26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8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페이지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CE1DE9-2F7A-A37A-572B-BEE08C50F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6" y="3217573"/>
            <a:ext cx="4742212" cy="2646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36D2F-7A6F-50EB-AF24-741478942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33" y="3217573"/>
            <a:ext cx="4742211" cy="264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90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FCF80-CCC5-CB55-86E4-AE9EB149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검색 기능</a:t>
            </a: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1" y="517447"/>
            <a:ext cx="721777" cy="770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DF6BA3-8678-DD1A-8D36-7BCE0585A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6" y="3203058"/>
            <a:ext cx="4773600" cy="264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4329BE-69D5-7302-B4C2-3BB83ACB1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46" y="3203058"/>
            <a:ext cx="4773598" cy="26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992413-A3C1-4BE0-9A8A-34D2057CF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6" y="2412460"/>
            <a:ext cx="9924644" cy="39845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F78A89-9E79-2E84-2383-490DD33F7C98}"/>
              </a:ext>
            </a:extLst>
          </p:cNvPr>
          <p:cNvSpPr/>
          <p:nvPr/>
        </p:nvSpPr>
        <p:spPr>
          <a:xfrm>
            <a:off x="1335360" y="2950541"/>
            <a:ext cx="9003296" cy="2992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FE616-3FBB-6306-8B88-B294D6F2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696450" cy="4525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패트</a:t>
            </a:r>
            <a:r>
              <a:rPr lang="ko-KR" altLang="en-US" dirty="0" err="1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79081-809A-5D38-3060-B8C08BC1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56" y="470463"/>
            <a:ext cx="680003" cy="8472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B6BAF97-8A39-48B9-A13B-B016744BED3A}"/>
              </a:ext>
            </a:extLst>
          </p:cNvPr>
          <p:cNvGrpSpPr/>
          <p:nvPr/>
        </p:nvGrpSpPr>
        <p:grpSpPr>
          <a:xfrm>
            <a:off x="1584999" y="3073412"/>
            <a:ext cx="8639641" cy="2765578"/>
            <a:chOff x="1383996" y="3073412"/>
            <a:chExt cx="9070811" cy="2999212"/>
          </a:xfrm>
        </p:grpSpPr>
        <p:pic>
          <p:nvPicPr>
            <p:cNvPr id="18" name="그림 17" descr="인형이(가) 표시된 사진&#10;&#10;자동 생성된 설명">
              <a:extLst>
                <a:ext uri="{FF2B5EF4-FFF2-40B4-BE49-F238E27FC236}">
                  <a16:creationId xmlns:a16="http://schemas.microsoft.com/office/drawing/2014/main" id="{D5197670-5BC7-2BEC-E03D-E8DD62952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595" y="3073412"/>
              <a:ext cx="3064210" cy="1223623"/>
            </a:xfrm>
            <a:prstGeom prst="rect">
              <a:avLst/>
            </a:prstGeom>
          </p:spPr>
        </p:pic>
        <p:pic>
          <p:nvPicPr>
            <p:cNvPr id="20" name="그림 19" descr="바닥, 실내, 벽이(가) 표시된 사진&#10;&#10;자동 생성된 설명">
              <a:extLst>
                <a:ext uri="{FF2B5EF4-FFF2-40B4-BE49-F238E27FC236}">
                  <a16:creationId xmlns:a16="http://schemas.microsoft.com/office/drawing/2014/main" id="{A4DE2821-5FD0-5A78-DF03-F661D716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83996" y="3073412"/>
              <a:ext cx="5906169" cy="2999212"/>
            </a:xfrm>
            <a:prstGeom prst="rect">
              <a:avLst/>
            </a:prstGeom>
          </p:spPr>
        </p:pic>
        <p:pic>
          <p:nvPicPr>
            <p:cNvPr id="22" name="그림 21" descr="실내, 벽, 인형, 장난감이(가) 표시된 사진&#10;&#10;자동 생성된 설명">
              <a:extLst>
                <a:ext uri="{FF2B5EF4-FFF2-40B4-BE49-F238E27FC236}">
                  <a16:creationId xmlns:a16="http://schemas.microsoft.com/office/drawing/2014/main" id="{6E1A2420-A14B-B2DF-3462-2A796853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595" y="4395926"/>
              <a:ext cx="3064212" cy="1676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696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회고</a:t>
            </a:r>
          </a:p>
        </p:txBody>
      </p:sp>
      <p:pic>
        <p:nvPicPr>
          <p:cNvPr id="30" name="그림 29" descr="실내이(가) 표시된 사진&#10;&#10;자동 생성된 설명">
            <a:extLst>
              <a:ext uri="{FF2B5EF4-FFF2-40B4-BE49-F238E27FC236}">
                <a16:creationId xmlns:a16="http://schemas.microsoft.com/office/drawing/2014/main" id="{8CF85DB7-5F75-8905-73E3-E55FFFECF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8" y="547645"/>
            <a:ext cx="721777" cy="7700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9C42DD1-A9EA-A6C3-3F60-E8F86507F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44" y="470463"/>
            <a:ext cx="680003" cy="84727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CF1071-0307-0B2F-B1BE-7F24BDB0AE25}"/>
              </a:ext>
            </a:extLst>
          </p:cNvPr>
          <p:cNvGrpSpPr/>
          <p:nvPr/>
        </p:nvGrpSpPr>
        <p:grpSpPr>
          <a:xfrm>
            <a:off x="956445" y="4147887"/>
            <a:ext cx="755118" cy="761558"/>
            <a:chOff x="7848147" y="757149"/>
            <a:chExt cx="1389949" cy="1405082"/>
          </a:xfrm>
          <a:solidFill>
            <a:schemeClr val="bg2"/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520F441-D572-7647-3E36-C1F21159B98B}"/>
                </a:ext>
              </a:extLst>
            </p:cNvPr>
            <p:cNvSpPr/>
            <p:nvPr/>
          </p:nvSpPr>
          <p:spPr>
            <a:xfrm>
              <a:off x="7848147" y="768350"/>
              <a:ext cx="1389949" cy="139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0B42757B-3DF8-BB49-AB4F-BEF94C02A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8" b="42294" l="15066" r="46677">
                          <a14:foregroundMark x1="31905" y1="5018" x2="32053" y2="3465"/>
                          <a14:foregroundMark x1="31167" y1="4301" x2="30724" y2="2151"/>
                          <a14:foregroundMark x1="31315" y1="1434" x2="31315" y2="478"/>
                          <a14:foregroundMark x1="38700" y1="21625" x2="43870" y2="21625"/>
                          <a14:foregroundMark x1="17282" y1="21505" x2="16248" y2="21505"/>
                          <a14:foregroundMark x1="44904" y1="21983" x2="45495" y2="22103"/>
                          <a14:foregroundMark x1="28065" y1="36798" x2="29247" y2="37993"/>
                          <a14:foregroundMark x1="31758" y1="35603" x2="31019" y2="38112"/>
                          <a14:foregroundMark x1="39439" y1="35364" x2="37666" y2="34767"/>
                          <a14:foregroundMark x1="38848" y1="34170" x2="42836" y2="39665"/>
                          <a14:foregroundMark x1="37962" y1="36320" x2="45052" y2="39665"/>
                          <a14:foregroundMark x1="40325" y1="38471" x2="44313" y2="41816"/>
                          <a14:foregroundMark x1="44461" y1="40980" x2="45643" y2="41935"/>
                          <a14:foregroundMark x1="45347" y1="41219" x2="46824" y2="42413"/>
                          <a14:foregroundMark x1="40620" y1="37276" x2="33530" y2="39785"/>
                          <a14:foregroundMark x1="40030" y1="40980" x2="36337" y2="41099"/>
                          <a14:foregroundMark x1="42393" y1="41935" x2="34712" y2="41697"/>
                          <a14:foregroundMark x1="30724" y1="36320" x2="20236" y2="39785"/>
                          <a14:foregroundMark x1="19645" y1="37634" x2="16987" y2="41338"/>
                          <a14:foregroundMark x1="23929" y1="39665" x2="15066" y2="41219"/>
                          <a14:foregroundMark x1="23486" y1="39068" x2="28360" y2="41099"/>
                          <a14:foregroundMark x1="32644" y1="41697" x2="16396" y2="410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" t="-664" r="44230" b="59849"/>
            <a:stretch/>
          </p:blipFill>
          <p:spPr>
            <a:xfrm>
              <a:off x="7848147" y="757149"/>
              <a:ext cx="1378593" cy="1405082"/>
            </a:xfrm>
            <a:prstGeom prst="ellipse">
              <a:avLst/>
            </a:prstGeom>
            <a:grpFill/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161D84-71A4-430A-9634-F2DAB0D6A245}"/>
              </a:ext>
            </a:extLst>
          </p:cNvPr>
          <p:cNvGrpSpPr/>
          <p:nvPr/>
        </p:nvGrpSpPr>
        <p:grpSpPr>
          <a:xfrm>
            <a:off x="933856" y="2066116"/>
            <a:ext cx="761558" cy="761559"/>
            <a:chOff x="2984982" y="1066799"/>
            <a:chExt cx="1321778" cy="1345589"/>
          </a:xfrm>
          <a:solidFill>
            <a:schemeClr val="bg2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7D17A4-1B83-7F56-8772-0F6EC47484D1}"/>
                </a:ext>
              </a:extLst>
            </p:cNvPr>
            <p:cNvSpPr/>
            <p:nvPr/>
          </p:nvSpPr>
          <p:spPr>
            <a:xfrm>
              <a:off x="2984982" y="1066799"/>
              <a:ext cx="1321778" cy="1345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9A09AA72-2CA6-AE0B-B373-041EF65D6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66" b="40860" l="47120" r="80355">
                          <a14:foregroundMark x1="49631" y1="24731" x2="48744" y2="24970"/>
                          <a14:foregroundMark x1="47267" y1="25209" x2="47120" y2="24970"/>
                          <a14:foregroundMark x1="78877" y1="23536" x2="78877" y2="23536"/>
                          <a14:foregroundMark x1="78139" y1="23656" x2="80502" y2="23895"/>
                          <a14:foregroundMark x1="70458" y1="34170" x2="68685" y2="36798"/>
                          <a14:foregroundMark x1="71049" y1="35962" x2="73117" y2="36798"/>
                          <a14:foregroundMark x1="72526" y1="36320" x2="73708" y2="35842"/>
                          <a14:foregroundMark x1="70606" y1="36440" x2="68390" y2="37276"/>
                          <a14:foregroundMark x1="68095" y1="36320" x2="57312" y2="35962"/>
                          <a14:foregroundMark x1="52585" y1="33811" x2="58493" y2="36081"/>
                          <a14:foregroundMark x1="51994" y1="33692" x2="54801" y2="37515"/>
                          <a14:foregroundMark x1="64993" y1="10155" x2="64549" y2="8961"/>
                          <a14:foregroundMark x1="64254" y1="8602" x2="63368" y2="7766"/>
                          <a14:foregroundMark x1="53176" y1="33572" x2="49926" y2="35364"/>
                          <a14:foregroundMark x1="64993" y1="37754" x2="65288" y2="408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9" t="6360" r="17963" b="61104"/>
            <a:stretch/>
          </p:blipFill>
          <p:spPr>
            <a:xfrm>
              <a:off x="3024188" y="1202876"/>
              <a:ext cx="1262535" cy="1209512"/>
            </a:xfrm>
            <a:prstGeom prst="ellipse">
              <a:avLst/>
            </a:prstGeom>
            <a:grpFill/>
          </p:spPr>
        </p:pic>
      </p:grp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94D92DB-C21B-017D-67C0-38EEECAE991A}"/>
              </a:ext>
            </a:extLst>
          </p:cNvPr>
          <p:cNvSpPr/>
          <p:nvPr/>
        </p:nvSpPr>
        <p:spPr>
          <a:xfrm>
            <a:off x="2278495" y="2057847"/>
            <a:ext cx="9115425" cy="1787926"/>
          </a:xfrm>
          <a:prstGeom prst="wedgeRoundRectCallout">
            <a:avLst>
              <a:gd name="adj1" fmla="val -56152"/>
              <a:gd name="adj2" fmla="val -30730"/>
              <a:gd name="adj3" fmla="val 16667"/>
            </a:avLst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여러가지로 많이 배운 프로젝트였습니다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서버에서 데이터만 잘 넘겨주면 된다고 생각했는데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요청을 받아서 처리하는 과정 등에서 꽤나 힘든 부분들이 많았습니다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그래도 회의를 통해 오류들을 수정하고 기능 구현에 성공하면서 성취감이 정말 컸던 것 같습니다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dirty="0" err="1">
                <a:solidFill>
                  <a:srgbClr val="CC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영트</a:t>
            </a:r>
            <a:r>
              <a:rPr lang="ko-KR" altLang="en-US" sz="16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함께 초기에 목표했던 기능들에 추가 기능들까지 구현할 수 있어서 행복했습니다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0FB29A17-9CDC-85D6-4370-B0E721C70850}"/>
              </a:ext>
            </a:extLst>
          </p:cNvPr>
          <p:cNvSpPr/>
          <p:nvPr/>
        </p:nvSpPr>
        <p:spPr>
          <a:xfrm>
            <a:off x="2278495" y="4147887"/>
            <a:ext cx="9115425" cy="2045022"/>
          </a:xfrm>
          <a:prstGeom prst="wedgeRoundRectCallout">
            <a:avLst>
              <a:gd name="adj1" fmla="val -56152"/>
              <a:gd name="adj2" fmla="val -30730"/>
              <a:gd name="adj3" fmla="val 16667"/>
            </a:avLst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짧은 기간이었지만 정말 다사다난했던 프로젝트였습니다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서버에서 받은 데이터를 그저 화면에 띄우고 배치 등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디자인만 신경 쓰면 되겠다고 생각 </a:t>
            </a:r>
            <a:r>
              <a:rPr lang="ko-KR" altLang="en-US" sz="16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했었는데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데이터를 원하는 형식에 맞게 바꿔 화면에 띄우는 것부터 어려움이 많았습니다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그래도 끝없는 회의와 질문을 통해 원하는 바 그 이상을 구현해서 지금은 너무 행복합니다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dirty="0" err="1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우트</a:t>
            </a:r>
            <a:r>
              <a:rPr lang="ko-KR" altLang="en-US" sz="16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함께 했기 때문에 이런 결과물을 얻을 수 있었다고 생각합니다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65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84E4DFC0-4E86-A7F0-C771-D171DA2C2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9"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782220-694D-51B6-2FB4-4FA8664F54A8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94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 &amp; R</a:t>
            </a:r>
            <a:endParaRPr lang="ko-KR" altLang="en-US" sz="5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FE616-3FBB-6306-8B88-B294D6F2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658" y="2423522"/>
            <a:ext cx="9411142" cy="4310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김우석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</a:t>
            </a:r>
            <a:r>
              <a:rPr lang="en-US" altLang="ko-KR" dirty="0">
                <a:solidFill>
                  <a:srgbClr val="8B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우트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 엔드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(BE),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8B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8B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8B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김영준</a:t>
            </a:r>
            <a:r>
              <a:rPr lang="ko-KR" altLang="en-US" dirty="0">
                <a:solidFill>
                  <a:srgbClr val="8B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</a:t>
            </a:r>
            <a:r>
              <a:rPr lang="ko-KR" altLang="en-US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영트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(FE),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디자인</a:t>
            </a: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99" y="517447"/>
            <a:ext cx="721777" cy="77009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2E0FA-F05B-3D0C-0BEF-06B46CBB673B}"/>
              </a:ext>
            </a:extLst>
          </p:cNvPr>
          <p:cNvGrpSpPr/>
          <p:nvPr/>
        </p:nvGrpSpPr>
        <p:grpSpPr>
          <a:xfrm>
            <a:off x="956445" y="4265333"/>
            <a:ext cx="755118" cy="761558"/>
            <a:chOff x="7848147" y="757149"/>
            <a:chExt cx="1389949" cy="1405082"/>
          </a:xfrm>
          <a:solidFill>
            <a:schemeClr val="bg2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1AE1C20-60B1-0FA1-12C9-55636BCA7BA9}"/>
                </a:ext>
              </a:extLst>
            </p:cNvPr>
            <p:cNvSpPr/>
            <p:nvPr/>
          </p:nvSpPr>
          <p:spPr>
            <a:xfrm>
              <a:off x="7848147" y="768350"/>
              <a:ext cx="1389949" cy="139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104A0E27-F1F8-58D1-9B73-51622AC8D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8" b="42294" l="15066" r="46677">
                          <a14:foregroundMark x1="31905" y1="5018" x2="32053" y2="3465"/>
                          <a14:foregroundMark x1="31167" y1="4301" x2="30724" y2="2151"/>
                          <a14:foregroundMark x1="31315" y1="1434" x2="31315" y2="478"/>
                          <a14:foregroundMark x1="38700" y1="21625" x2="43870" y2="21625"/>
                          <a14:foregroundMark x1="17282" y1="21505" x2="16248" y2="21505"/>
                          <a14:foregroundMark x1="44904" y1="21983" x2="45495" y2="22103"/>
                          <a14:foregroundMark x1="28065" y1="36798" x2="29247" y2="37993"/>
                          <a14:foregroundMark x1="31758" y1="35603" x2="31019" y2="38112"/>
                          <a14:foregroundMark x1="39439" y1="35364" x2="37666" y2="34767"/>
                          <a14:foregroundMark x1="38848" y1="34170" x2="42836" y2="39665"/>
                          <a14:foregroundMark x1="37962" y1="36320" x2="45052" y2="39665"/>
                          <a14:foregroundMark x1="40325" y1="38471" x2="44313" y2="41816"/>
                          <a14:foregroundMark x1="44461" y1="40980" x2="45643" y2="41935"/>
                          <a14:foregroundMark x1="45347" y1="41219" x2="46824" y2="42413"/>
                          <a14:foregroundMark x1="40620" y1="37276" x2="33530" y2="39785"/>
                          <a14:foregroundMark x1="40030" y1="40980" x2="36337" y2="41099"/>
                          <a14:foregroundMark x1="42393" y1="41935" x2="34712" y2="41697"/>
                          <a14:foregroundMark x1="30724" y1="36320" x2="20236" y2="39785"/>
                          <a14:foregroundMark x1="19645" y1="37634" x2="16987" y2="41338"/>
                          <a14:foregroundMark x1="23929" y1="39665" x2="15066" y2="41219"/>
                          <a14:foregroundMark x1="23486" y1="39068" x2="28360" y2="41099"/>
                          <a14:foregroundMark x1="32644" y1="41697" x2="16396" y2="410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" t="-664" r="44230" b="59849"/>
            <a:stretch/>
          </p:blipFill>
          <p:spPr>
            <a:xfrm>
              <a:off x="7848147" y="757149"/>
              <a:ext cx="1378593" cy="1405082"/>
            </a:xfrm>
            <a:prstGeom prst="ellipse">
              <a:avLst/>
            </a:prstGeom>
            <a:grp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2F9D8E-41A0-78EA-57C5-795F6A29672D}"/>
              </a:ext>
            </a:extLst>
          </p:cNvPr>
          <p:cNvGrpSpPr/>
          <p:nvPr/>
        </p:nvGrpSpPr>
        <p:grpSpPr>
          <a:xfrm>
            <a:off x="933856" y="2250674"/>
            <a:ext cx="761558" cy="761559"/>
            <a:chOff x="2984982" y="1066799"/>
            <a:chExt cx="1321778" cy="1345589"/>
          </a:xfrm>
          <a:solidFill>
            <a:schemeClr val="bg2"/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DA7B567-3362-6E38-D007-2701B97D8841}"/>
                </a:ext>
              </a:extLst>
            </p:cNvPr>
            <p:cNvSpPr/>
            <p:nvPr/>
          </p:nvSpPr>
          <p:spPr>
            <a:xfrm>
              <a:off x="2984982" y="1066799"/>
              <a:ext cx="1321778" cy="1345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591B7D47-7F14-1CC7-76C1-800A4284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766" b="40860" l="47120" r="80355">
                          <a14:foregroundMark x1="49631" y1="24731" x2="48744" y2="24970"/>
                          <a14:foregroundMark x1="47267" y1="25209" x2="47120" y2="24970"/>
                          <a14:foregroundMark x1="78877" y1="23536" x2="78877" y2="23536"/>
                          <a14:foregroundMark x1="78139" y1="23656" x2="80502" y2="23895"/>
                          <a14:foregroundMark x1="70458" y1="34170" x2="68685" y2="36798"/>
                          <a14:foregroundMark x1="71049" y1="35962" x2="73117" y2="36798"/>
                          <a14:foregroundMark x1="72526" y1="36320" x2="73708" y2="35842"/>
                          <a14:foregroundMark x1="70606" y1="36440" x2="68390" y2="37276"/>
                          <a14:foregroundMark x1="68095" y1="36320" x2="57312" y2="35962"/>
                          <a14:foregroundMark x1="52585" y1="33811" x2="58493" y2="36081"/>
                          <a14:foregroundMark x1="51994" y1="33692" x2="54801" y2="37515"/>
                          <a14:foregroundMark x1="64993" y1="10155" x2="64549" y2="8961"/>
                          <a14:foregroundMark x1="64254" y1="8602" x2="63368" y2="7766"/>
                          <a14:foregroundMark x1="53176" y1="33572" x2="49926" y2="35364"/>
                          <a14:foregroundMark x1="64993" y1="37754" x2="65288" y2="408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9" t="6360" r="17963" b="61104"/>
            <a:stretch/>
          </p:blipFill>
          <p:spPr>
            <a:xfrm>
              <a:off x="3024188" y="1202876"/>
              <a:ext cx="1262535" cy="1209512"/>
            </a:xfrm>
            <a:prstGeom prst="ellipse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5879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E6E525C-A226-4186-86FB-67725E3D979F}"/>
              </a:ext>
            </a:extLst>
          </p:cNvPr>
          <p:cNvCxnSpPr>
            <a:cxnSpLocks/>
          </p:cNvCxnSpPr>
          <p:nvPr/>
        </p:nvCxnSpPr>
        <p:spPr>
          <a:xfrm flipH="1" flipV="1">
            <a:off x="7141814" y="2906105"/>
            <a:ext cx="1541915" cy="121336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E4E424-9096-4365-8FA1-9BF4638FAC87}"/>
              </a:ext>
            </a:extLst>
          </p:cNvPr>
          <p:cNvCxnSpPr>
            <a:cxnSpLocks/>
          </p:cNvCxnSpPr>
          <p:nvPr/>
        </p:nvCxnSpPr>
        <p:spPr>
          <a:xfrm flipV="1">
            <a:off x="3425091" y="2897142"/>
            <a:ext cx="1541357" cy="122232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5EAA5A4-3145-4C20-8BF1-36F031BF8CBF}"/>
              </a:ext>
            </a:extLst>
          </p:cNvPr>
          <p:cNvGrpSpPr/>
          <p:nvPr/>
        </p:nvGrpSpPr>
        <p:grpSpPr>
          <a:xfrm>
            <a:off x="4887851" y="1669887"/>
            <a:ext cx="2392458" cy="2229126"/>
            <a:chOff x="4894729" y="1787061"/>
            <a:chExt cx="2392458" cy="22291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00912C8-A4E2-4DA3-B5B9-79F617A0EC17}"/>
                </a:ext>
              </a:extLst>
            </p:cNvPr>
            <p:cNvSpPr/>
            <p:nvPr/>
          </p:nvSpPr>
          <p:spPr>
            <a:xfrm>
              <a:off x="4894729" y="1787061"/>
              <a:ext cx="2383493" cy="222016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B71F1B97-CE1C-46AC-8462-126022E50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2143">
                          <a14:foregroundMark x1="23929" y1="21071" x2="23929" y2="21071"/>
                          <a14:foregroundMark x1="17500" y1="16429" x2="24643" y2="27500"/>
                          <a14:foregroundMark x1="29643" y1="19643" x2="37143" y2="50714"/>
                          <a14:foregroundMark x1="15000" y1="28214" x2="36429" y2="55000"/>
                          <a14:foregroundMark x1="36429" y1="55000" x2="62143" y2="71429"/>
                          <a14:foregroundMark x1="62143" y1="71429" x2="63214" y2="71786"/>
                          <a14:foregroundMark x1="27143" y1="58214" x2="45714" y2="88214"/>
                          <a14:foregroundMark x1="45714" y1="88214" x2="66071" y2="87143"/>
                          <a14:foregroundMark x1="66071" y1="87143" x2="66071" y2="87143"/>
                          <a14:foregroundMark x1="77500" y1="32143" x2="51429" y2="85000"/>
                          <a14:foregroundMark x1="51429" y1="85000" x2="51071" y2="85000"/>
                          <a14:foregroundMark x1="85802" y1="22311" x2="70714" y2="30357"/>
                          <a14:backgroundMark x1="92500" y1="20000" x2="92500" y2="20000"/>
                          <a14:backgroundMark x1="94286" y1="19643" x2="93214" y2="19643"/>
                          <a14:backgroundMark x1="92500" y1="18214" x2="93571" y2="217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82" t="4460" r="-3924" b="-2736"/>
            <a:stretch/>
          </p:blipFill>
          <p:spPr>
            <a:xfrm>
              <a:off x="4903694" y="1796024"/>
              <a:ext cx="2383493" cy="2220163"/>
            </a:xfrm>
            <a:prstGeom prst="ellipse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구조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223CF1-6A35-4ED9-8BFF-28FFFE25AC43}"/>
              </a:ext>
            </a:extLst>
          </p:cNvPr>
          <p:cNvGrpSpPr/>
          <p:nvPr/>
        </p:nvGrpSpPr>
        <p:grpSpPr>
          <a:xfrm>
            <a:off x="7491983" y="3954182"/>
            <a:ext cx="2392459" cy="2220163"/>
            <a:chOff x="7453249" y="3617411"/>
            <a:chExt cx="2392459" cy="222016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D09EB59-C768-4A24-A193-4E0EB8921FED}"/>
                </a:ext>
              </a:extLst>
            </p:cNvPr>
            <p:cNvSpPr/>
            <p:nvPr/>
          </p:nvSpPr>
          <p:spPr>
            <a:xfrm>
              <a:off x="7453249" y="3617411"/>
              <a:ext cx="2383493" cy="222016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B5B997E4-5BD1-46CC-93D6-FD1F7281E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0652" y1="50308" x2="31087" y2="50923"/>
                          <a14:foregroundMark x1="42935" y1="52462" x2="42935" y2="52462"/>
                          <a14:foregroundMark x1="61087" y1="50154" x2="61087" y2="50154"/>
                          <a14:foregroundMark x1="70217" y1="49692" x2="70217" y2="49692"/>
                          <a14:foregroundMark x1="33043" y1="51385" x2="33043" y2="51385"/>
                          <a14:foregroundMark x1="32826" y1="42923" x2="33696" y2="49231"/>
                          <a14:foregroundMark x1="33696" y1="51077" x2="33696" y2="53692"/>
                          <a14:foregroundMark x1="37391" y1="40462" x2="37935" y2="41692"/>
                          <a14:foregroundMark x1="37500" y1="48308" x2="37500" y2="49692"/>
                          <a14:foregroundMark x1="37826" y1="46462" x2="37826" y2="52308"/>
                          <a14:foregroundMark x1="45326" y1="46462" x2="46087" y2="52923"/>
                          <a14:foregroundMark x1="50543" y1="45846" x2="49457" y2="53231"/>
                          <a14:foregroundMark x1="53587" y1="47385" x2="54457" y2="52462"/>
                          <a14:foregroundMark x1="62283" y1="45231" x2="63043" y2="54615"/>
                          <a14:foregroundMark x1="58370" y1="51385" x2="59348" y2="53846"/>
                          <a14:foregroundMark x1="68696" y1="46308" x2="72065" y2="49692"/>
                          <a14:foregroundMark x1="72283" y1="49077" x2="71957" y2="52308"/>
                          <a14:foregroundMark x1="62826" y1="54308" x2="62935" y2="57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54" t="14898" r="23396" b="14727"/>
            <a:stretch/>
          </p:blipFill>
          <p:spPr>
            <a:xfrm>
              <a:off x="7462214" y="3617411"/>
              <a:ext cx="2383494" cy="2220163"/>
            </a:xfrm>
            <a:prstGeom prst="ellipse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445E78-D8AC-447B-A43C-B2892A8A776A}"/>
              </a:ext>
            </a:extLst>
          </p:cNvPr>
          <p:cNvGrpSpPr/>
          <p:nvPr/>
        </p:nvGrpSpPr>
        <p:grpSpPr>
          <a:xfrm>
            <a:off x="2233905" y="3898058"/>
            <a:ext cx="2382374" cy="2332412"/>
            <a:chOff x="2355258" y="3898058"/>
            <a:chExt cx="2382374" cy="233241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5E1FDB0-889A-4725-A55A-64DBBEDC1811}"/>
                </a:ext>
              </a:extLst>
            </p:cNvPr>
            <p:cNvSpPr/>
            <p:nvPr/>
          </p:nvSpPr>
          <p:spPr>
            <a:xfrm>
              <a:off x="2355258" y="3898058"/>
              <a:ext cx="2382374" cy="2220164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6F0A4F-1120-42B2-8645-05DD0361D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1" b="96667" l="8889" r="90000">
                          <a14:foregroundMark x1="23889" y1="12963" x2="30556" y2="2963"/>
                          <a14:foregroundMark x1="72222" y1="1481" x2="80000" y2="2222"/>
                          <a14:foregroundMark x1="10833" y1="3704" x2="8889" y2="2593"/>
                          <a14:foregroundMark x1="50000" y1="86667" x2="50000" y2="92222"/>
                          <a14:foregroundMark x1="49722" y1="96667" x2="50278" y2="94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 t="-15987" r="2354" b="-7732"/>
            <a:stretch/>
          </p:blipFill>
          <p:spPr>
            <a:xfrm>
              <a:off x="2355258" y="3898058"/>
              <a:ext cx="2382374" cy="2332412"/>
            </a:xfrm>
            <a:prstGeom prst="ellipse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829296-D65A-4C58-8F84-551C4EABD382}"/>
              </a:ext>
            </a:extLst>
          </p:cNvPr>
          <p:cNvSpPr txBox="1"/>
          <p:nvPr/>
        </p:nvSpPr>
        <p:spPr>
          <a:xfrm>
            <a:off x="2194968" y="6230470"/>
            <a:ext cx="2448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DBA8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Vue.js (Client)</a:t>
            </a:r>
            <a:endParaRPr lang="ko-KR" altLang="en-US" sz="2400" dirty="0">
              <a:solidFill>
                <a:srgbClr val="4DBA8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0663DD-D99C-4B70-83CF-B58066A67963}"/>
              </a:ext>
            </a:extLst>
          </p:cNvPr>
          <p:cNvSpPr txBox="1"/>
          <p:nvPr/>
        </p:nvSpPr>
        <p:spPr>
          <a:xfrm>
            <a:off x="7318547" y="6230470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A2F2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Django (Server)</a:t>
            </a:r>
            <a:endParaRPr lang="ko-KR" altLang="en-US" sz="2400" dirty="0">
              <a:solidFill>
                <a:srgbClr val="0A2F2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01A3344-0F50-4363-B51E-2DF636442098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>
            <a:off x="4616279" y="5064264"/>
            <a:ext cx="2884669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E60340A-7ACB-4EA6-A6FD-4F635A73A99B}"/>
              </a:ext>
            </a:extLst>
          </p:cNvPr>
          <p:cNvSpPr txBox="1"/>
          <p:nvPr/>
        </p:nvSpPr>
        <p:spPr>
          <a:xfrm>
            <a:off x="4257932" y="3857984"/>
            <a:ext cx="367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37AD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Windows 10 (System)</a:t>
            </a:r>
            <a:endParaRPr lang="ko-KR" altLang="en-US" sz="2400" dirty="0">
              <a:solidFill>
                <a:srgbClr val="037AD6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3D20BBD-89F7-441E-9301-A1EA81561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0" y="470463"/>
            <a:ext cx="680003" cy="8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FE616-3FBB-6306-8B88-B294D6F2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34" y="2277034"/>
            <a:ext cx="9856909" cy="445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      –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전체 목록 제공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검색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영화 세부정보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  	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 기능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sz="40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조회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(CRUD)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	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 작성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sz="40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User </a:t>
            </a:r>
            <a:r>
              <a:rPr lang="en-US" altLang="ko-KR" sz="1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 정보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3" y="517447"/>
            <a:ext cx="721777" cy="770096"/>
          </a:xfrm>
          <a:prstGeom prst="rect">
            <a:avLst/>
          </a:prstGeom>
        </p:spPr>
      </p:pic>
      <p:pic>
        <p:nvPicPr>
          <p:cNvPr id="5" name="그래픽 4" descr="비디오 카메라 단색으로 채워진">
            <a:extLst>
              <a:ext uri="{FF2B5EF4-FFF2-40B4-BE49-F238E27FC236}">
                <a16:creationId xmlns:a16="http://schemas.microsoft.com/office/drawing/2014/main" id="{0057B9D5-282F-4DB1-88D9-10AA623B7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856" y="1931895"/>
            <a:ext cx="914400" cy="914400"/>
          </a:xfrm>
          <a:prstGeom prst="rect">
            <a:avLst/>
          </a:prstGeom>
        </p:spPr>
      </p:pic>
      <p:pic>
        <p:nvPicPr>
          <p:cNvPr id="10" name="그래픽 9" descr="사용자 단색으로 채워진">
            <a:extLst>
              <a:ext uri="{FF2B5EF4-FFF2-40B4-BE49-F238E27FC236}">
                <a16:creationId xmlns:a16="http://schemas.microsoft.com/office/drawing/2014/main" id="{40AA3312-1507-4D62-AF0F-511137B60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856" y="3678868"/>
            <a:ext cx="914400" cy="914400"/>
          </a:xfrm>
          <a:prstGeom prst="rect">
            <a:avLst/>
          </a:prstGeom>
        </p:spPr>
      </p:pic>
      <p:pic>
        <p:nvPicPr>
          <p:cNvPr id="12" name="그래픽 11" descr="UI UX 단색으로 채워진">
            <a:extLst>
              <a:ext uri="{FF2B5EF4-FFF2-40B4-BE49-F238E27FC236}">
                <a16:creationId xmlns:a16="http://schemas.microsoft.com/office/drawing/2014/main" id="{B7637C61-85F8-45FE-ADBB-62C3ACF9B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856" y="53451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FE616-3FBB-6306-8B88-B294D6F2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34" y="2277034"/>
            <a:ext cx="9381565" cy="445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      –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TOP 20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제공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검색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한글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영어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  	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세부정보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 기능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sz="40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조회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(CRUD)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	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 작성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sz="40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User </a:t>
            </a:r>
            <a:r>
              <a:rPr lang="en-US" altLang="ko-KR" sz="1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</a:t>
            </a:r>
            <a:r>
              <a:rPr lang="en-US" altLang="ko-KR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 정보</a:t>
            </a:r>
            <a:endParaRPr lang="en-US" altLang="ko-KR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7AC97FC6-A421-44E9-BB78-A63EBCC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8" b="97255" l="3766" r="95816">
                        <a14:foregroundMark x1="7950" y1="56078" x2="7950" y2="56471"/>
                        <a14:foregroundMark x1="3766" y1="65098" x2="5858" y2="65490"/>
                        <a14:foregroundMark x1="89121" y1="59216" x2="87866" y2="60784"/>
                        <a14:foregroundMark x1="96234" y1="60784" x2="93724" y2="61176"/>
                        <a14:foregroundMark x1="46025" y1="94118" x2="50628" y2="93725"/>
                        <a14:foregroundMark x1="32636" y1="85490" x2="33054" y2="89020"/>
                        <a14:foregroundMark x1="17573" y1="96471" x2="18828" y2="97255"/>
                        <a14:foregroundMark x1="21339" y1="93333" x2="17155" y2="92157"/>
                        <a14:foregroundMark x1="15481" y1="94118" x2="16736" y2="96078"/>
                        <a14:foregroundMark x1="11715" y1="94902" x2="7531" y2="95686"/>
                        <a14:foregroundMark x1="32636" y1="91373" x2="27197" y2="93725"/>
                        <a14:foregroundMark x1="46025" y1="94510" x2="48536" y2="92941"/>
                        <a14:foregroundMark x1="27197" y1="96863" x2="37657" y2="95686"/>
                        <a14:foregroundMark x1="50628" y1="10196" x2="51046" y2="10980"/>
                        <a14:foregroundMark x1="48117" y1="7843" x2="47280" y2="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93" y="517447"/>
            <a:ext cx="721777" cy="770096"/>
          </a:xfrm>
          <a:prstGeom prst="rect">
            <a:avLst/>
          </a:prstGeom>
        </p:spPr>
      </p:pic>
      <p:pic>
        <p:nvPicPr>
          <p:cNvPr id="5" name="그래픽 4" descr="비디오 카메라 단색으로 채워진">
            <a:extLst>
              <a:ext uri="{FF2B5EF4-FFF2-40B4-BE49-F238E27FC236}">
                <a16:creationId xmlns:a16="http://schemas.microsoft.com/office/drawing/2014/main" id="{0057B9D5-282F-4DB1-88D9-10AA623B7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856" y="1931895"/>
            <a:ext cx="914400" cy="914400"/>
          </a:xfrm>
          <a:prstGeom prst="rect">
            <a:avLst/>
          </a:prstGeom>
        </p:spPr>
      </p:pic>
      <p:pic>
        <p:nvPicPr>
          <p:cNvPr id="10" name="그래픽 9" descr="사용자 단색으로 채워진">
            <a:extLst>
              <a:ext uri="{FF2B5EF4-FFF2-40B4-BE49-F238E27FC236}">
                <a16:creationId xmlns:a16="http://schemas.microsoft.com/office/drawing/2014/main" id="{40AA3312-1507-4D62-AF0F-511137B60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856" y="3678868"/>
            <a:ext cx="914400" cy="914400"/>
          </a:xfrm>
          <a:prstGeom prst="rect">
            <a:avLst/>
          </a:prstGeom>
        </p:spPr>
      </p:pic>
      <p:pic>
        <p:nvPicPr>
          <p:cNvPr id="12" name="그래픽 11" descr="UI UX 단색으로 채워진">
            <a:extLst>
              <a:ext uri="{FF2B5EF4-FFF2-40B4-BE49-F238E27FC236}">
                <a16:creationId xmlns:a16="http://schemas.microsoft.com/office/drawing/2014/main" id="{B7637C61-85F8-45FE-ADBB-62C3ACF9B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856" y="53451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데이터베이스 모델링 </a:t>
            </a:r>
            <a:r>
              <a:rPr lang="en-US" altLang="ko-KR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(ERD)</a:t>
            </a:r>
            <a:endParaRPr lang="ko-KR" altLang="en-US" sz="5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3D20BBD-89F7-441E-9301-A1EA8156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22" y="470463"/>
            <a:ext cx="680003" cy="8472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07E82-B69B-C4D0-E246-53F45C499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36" y="1657132"/>
            <a:ext cx="4027275" cy="50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7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알고리즘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3D20BBD-89F7-441E-9301-A1EA8156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0" y="470463"/>
            <a:ext cx="680003" cy="847277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09C510A-4FB3-42CA-A6AB-25FBE114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Collaborative Filtering (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협업 필터링</a:t>
            </a: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사용자의 선호도를 바탕으로 비슷한 패턴을 가진 고객들을 식별해 내는 기법</a:t>
            </a:r>
            <a:r>
              <a:rPr lang="en-US" altLang="ko-KR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solidFill>
                <a:srgbClr val="83030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쉽게 말해</a:t>
            </a:r>
            <a:r>
              <a:rPr lang="en-US" altLang="ko-KR" sz="2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 </a:t>
            </a:r>
            <a:r>
              <a:rPr lang="ko-KR" altLang="en-US" sz="32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취향이 비슷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 사람이 </a:t>
            </a:r>
            <a:r>
              <a:rPr lang="ko-KR" altLang="en-US" sz="32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좋아하는 </a:t>
            </a:r>
            <a:r>
              <a:rPr lang="ko-KR" altLang="en-US" sz="3200" dirty="0">
                <a:solidFill>
                  <a:srgbClr val="8B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3200" dirty="0">
                <a:solidFill>
                  <a:srgbClr val="FF010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 </a:t>
            </a: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4468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1DEAF9-77BD-4948-94F4-87C533352FBB}"/>
              </a:ext>
            </a:extLst>
          </p:cNvPr>
          <p:cNvSpPr/>
          <p:nvPr/>
        </p:nvSpPr>
        <p:spPr>
          <a:xfrm>
            <a:off x="978353" y="2895600"/>
            <a:ext cx="3823375" cy="33886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AE1C9D-DA4D-E871-3724-4CFBB2D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56" y="3315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알고리즘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3D20BBD-89F7-441E-9301-A1EA8156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1" b="98065" l="1878" r="98592">
                        <a14:foregroundMark x1="3042" y1="63226" x2="1878" y2="65484"/>
                        <a14:foregroundMark x1="3374" y1="62581" x2="3042" y2="63226"/>
                        <a14:foregroundMark x1="6866" y1="55806" x2="3374" y2="62581"/>
                        <a14:foregroundMark x1="9859" y1="50000" x2="6866" y2="55806"/>
                        <a14:foregroundMark x1="3855" y1="62581" x2="12207" y2="50323"/>
                        <a14:foregroundMark x1="3416" y1="63226" x2="3855" y2="62581"/>
                        <a14:foregroundMark x1="1878" y1="65484" x2="3416" y2="63226"/>
                        <a14:foregroundMark x1="12207" y1="50323" x2="10798" y2="49677"/>
                        <a14:foregroundMark x1="89202" y1="48710" x2="97112" y2="62025"/>
                        <a14:foregroundMark x1="96751" y1="62041" x2="87793" y2="50000"/>
                        <a14:foregroundMark x1="87793" y1="50000" x2="87793" y2="50000"/>
                        <a14:foregroundMark x1="14554" y1="85806" x2="49296" y2="98387"/>
                        <a14:foregroundMark x1="49296" y1="98387" x2="73709" y2="98065"/>
                        <a14:foregroundMark x1="73709" y1="98065" x2="18310" y2="85161"/>
                        <a14:foregroundMark x1="18310" y1="85161" x2="16432" y2="85161"/>
                        <a14:foregroundMark x1="77465" y1="92258" x2="75587" y2="92903"/>
                        <a14:foregroundMark x1="79343" y1="93548" x2="80282" y2="94516"/>
                        <a14:foregroundMark x1="75117" y1="97097" x2="73709" y2="97097"/>
                        <a14:foregroundMark x1="27700" y1="95161" x2="30047" y2="96452"/>
                        <a14:foregroundMark x1="15962" y1="87097" x2="16432" y2="88387"/>
                        <a14:foregroundMark x1="52582" y1="9355" x2="55869" y2="11613"/>
                        <a14:foregroundMark x1="53991" y1="9355" x2="53991" y2="11290"/>
                        <a14:foregroundMark x1="55869" y1="7419" x2="55399" y2="7419"/>
                        <a14:foregroundMark x1="49765" y1="10645" x2="49765" y2="12581"/>
                        <a14:foregroundMark x1="52582" y1="9032" x2="52582" y2="7419"/>
                        <a14:foregroundMark x1="57277" y1="6774" x2="55869" y2="5161"/>
                        <a14:backgroundMark x1="99061" y1="61935" x2="99531" y2="66774"/>
                        <a14:backgroundMark x1="0" y1="53548" x2="0" y2="54839"/>
                        <a14:backgroundMark x1="0" y1="63226" x2="0" y2="63226"/>
                        <a14:backgroundMark x1="1408" y1="66129" x2="1408" y2="66129"/>
                        <a14:backgroundMark x1="1408" y1="66129" x2="1408" y2="66129"/>
                        <a14:backgroundMark x1="0" y1="62581" x2="0" y2="62581"/>
                        <a14:backgroundMark x1="0" y1="55806" x2="0" y2="5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0" y="470463"/>
            <a:ext cx="680003" cy="847277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09C510A-4FB3-42CA-A6AB-25FBE114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6" y="1796026"/>
            <a:ext cx="10419943" cy="49375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Collaborative Filtering (</a:t>
            </a:r>
            <a:r>
              <a:rPr lang="ko-KR" altLang="en-US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협업 필터링</a:t>
            </a:r>
            <a:r>
              <a:rPr lang="en-US" altLang="ko-KR" sz="3200" dirty="0">
                <a:solidFill>
                  <a:srgbClr val="83030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3" name="하트 2">
            <a:extLst>
              <a:ext uri="{FF2B5EF4-FFF2-40B4-BE49-F238E27FC236}">
                <a16:creationId xmlns:a16="http://schemas.microsoft.com/office/drawing/2014/main" id="{F7B17642-0776-42D9-A15C-E86FF6BB78C8}"/>
              </a:ext>
            </a:extLst>
          </p:cNvPr>
          <p:cNvSpPr/>
          <p:nvPr/>
        </p:nvSpPr>
        <p:spPr>
          <a:xfrm>
            <a:off x="2250410" y="3545540"/>
            <a:ext cx="349624" cy="3496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복숭아 단색으로 채워진">
            <a:extLst>
              <a:ext uri="{FF2B5EF4-FFF2-40B4-BE49-F238E27FC236}">
                <a16:creationId xmlns:a16="http://schemas.microsoft.com/office/drawing/2014/main" id="{295D0CF6-A102-4832-8419-084488A55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3524" y="4827667"/>
            <a:ext cx="914400" cy="914400"/>
          </a:xfrm>
          <a:prstGeom prst="rect">
            <a:avLst/>
          </a:prstGeom>
        </p:spPr>
      </p:pic>
      <p:pic>
        <p:nvPicPr>
          <p:cNvPr id="15" name="그래픽 14" descr="바나나 단색으로 채워진">
            <a:extLst>
              <a:ext uri="{FF2B5EF4-FFF2-40B4-BE49-F238E27FC236}">
                <a16:creationId xmlns:a16="http://schemas.microsoft.com/office/drawing/2014/main" id="{143F7BA2-5BBA-4DA3-BC59-974EEF2BF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7183" y="3221589"/>
            <a:ext cx="914400" cy="914400"/>
          </a:xfrm>
          <a:prstGeom prst="rect">
            <a:avLst/>
          </a:prstGeom>
        </p:spPr>
      </p:pic>
      <p:sp>
        <p:nvSpPr>
          <p:cNvPr id="18" name="하트 17">
            <a:extLst>
              <a:ext uri="{FF2B5EF4-FFF2-40B4-BE49-F238E27FC236}">
                <a16:creationId xmlns:a16="http://schemas.microsoft.com/office/drawing/2014/main" id="{3F593F5D-C14F-49F8-B9F4-965FD43C3FA4}"/>
              </a:ext>
            </a:extLst>
          </p:cNvPr>
          <p:cNvSpPr/>
          <p:nvPr/>
        </p:nvSpPr>
        <p:spPr>
          <a:xfrm>
            <a:off x="2250410" y="5151618"/>
            <a:ext cx="349624" cy="3496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바나나 단색으로 채워진">
            <a:extLst>
              <a:ext uri="{FF2B5EF4-FFF2-40B4-BE49-F238E27FC236}">
                <a16:creationId xmlns:a16="http://schemas.microsoft.com/office/drawing/2014/main" id="{101542FA-EA0D-4C06-8CC6-73994CAB2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7183" y="4827667"/>
            <a:ext cx="914400" cy="9144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AB7E2C6-4E74-4EA1-A08B-F81B1E9B76E2}"/>
              </a:ext>
            </a:extLst>
          </p:cNvPr>
          <p:cNvSpPr/>
          <p:nvPr/>
        </p:nvSpPr>
        <p:spPr>
          <a:xfrm>
            <a:off x="5522259" y="4335367"/>
            <a:ext cx="1147482" cy="5091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A004A1-3A15-4238-B21A-1242A59440B8}"/>
              </a:ext>
            </a:extLst>
          </p:cNvPr>
          <p:cNvSpPr/>
          <p:nvPr/>
        </p:nvSpPr>
        <p:spPr>
          <a:xfrm>
            <a:off x="7390272" y="2895600"/>
            <a:ext cx="3823375" cy="33886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3B1365-B585-4A08-961D-90E9ABE7385C}"/>
              </a:ext>
            </a:extLst>
          </p:cNvPr>
          <p:cNvGrpSpPr/>
          <p:nvPr/>
        </p:nvGrpSpPr>
        <p:grpSpPr>
          <a:xfrm>
            <a:off x="8721274" y="4201648"/>
            <a:ext cx="942524" cy="796993"/>
            <a:chOff x="9549429" y="1618994"/>
            <a:chExt cx="942524" cy="796993"/>
          </a:xfrm>
        </p:grpSpPr>
        <p:pic>
          <p:nvPicPr>
            <p:cNvPr id="47" name="그래픽 46" descr="엄지척 기호 단색으로 채워진">
              <a:extLst>
                <a:ext uri="{FF2B5EF4-FFF2-40B4-BE49-F238E27FC236}">
                  <a16:creationId xmlns:a16="http://schemas.microsoft.com/office/drawing/2014/main" id="{306F9E00-9402-4DDC-A8A6-11E987D0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00261" y="1618994"/>
              <a:ext cx="640861" cy="64086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850C041-42F3-46F0-95A7-F9F0960656FB}"/>
                </a:ext>
              </a:extLst>
            </p:cNvPr>
            <p:cNvSpPr txBox="1"/>
            <p:nvPr/>
          </p:nvSpPr>
          <p:spPr>
            <a:xfrm>
              <a:off x="9549429" y="2169766"/>
              <a:ext cx="9425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j-lt"/>
                </a:rPr>
                <a:t>Recommend</a:t>
              </a:r>
              <a:endParaRPr lang="ko-KR" altLang="en-US" sz="1000" b="1" dirty="0">
                <a:latin typeface="+mj-lt"/>
              </a:endParaRPr>
            </a:p>
          </p:txBody>
        </p:sp>
      </p:grpSp>
      <p:pic>
        <p:nvPicPr>
          <p:cNvPr id="50" name="그래픽 49" descr="복숭아 단색으로 채워진">
            <a:extLst>
              <a:ext uri="{FF2B5EF4-FFF2-40B4-BE49-F238E27FC236}">
                <a16:creationId xmlns:a16="http://schemas.microsoft.com/office/drawing/2014/main" id="{46BF99A9-78A4-4F43-85C0-C0A6B1BD6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5463" y="4084241"/>
            <a:ext cx="914400" cy="9144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300474-10AF-3DF5-40AD-EBB5DA4C7D2B}"/>
              </a:ext>
            </a:extLst>
          </p:cNvPr>
          <p:cNvGrpSpPr/>
          <p:nvPr/>
        </p:nvGrpSpPr>
        <p:grpSpPr>
          <a:xfrm>
            <a:off x="1232820" y="4904088"/>
            <a:ext cx="755118" cy="761558"/>
            <a:chOff x="7848147" y="757149"/>
            <a:chExt cx="1389949" cy="1405082"/>
          </a:xfrm>
          <a:solidFill>
            <a:schemeClr val="bg2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94767CE-BA3B-5774-2EBC-DE6AD3168997}"/>
                </a:ext>
              </a:extLst>
            </p:cNvPr>
            <p:cNvSpPr/>
            <p:nvPr/>
          </p:nvSpPr>
          <p:spPr>
            <a:xfrm>
              <a:off x="7848147" y="768350"/>
              <a:ext cx="1389949" cy="139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8264008B-9E55-6DE4-7226-D82C8F30F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78" b="42294" l="15066" r="46677">
                          <a14:foregroundMark x1="31905" y1="5018" x2="32053" y2="3465"/>
                          <a14:foregroundMark x1="31167" y1="4301" x2="30724" y2="2151"/>
                          <a14:foregroundMark x1="31315" y1="1434" x2="31315" y2="478"/>
                          <a14:foregroundMark x1="38700" y1="21625" x2="43870" y2="21625"/>
                          <a14:foregroundMark x1="17282" y1="21505" x2="16248" y2="21505"/>
                          <a14:foregroundMark x1="44904" y1="21983" x2="45495" y2="22103"/>
                          <a14:foregroundMark x1="28065" y1="36798" x2="29247" y2="37993"/>
                          <a14:foregroundMark x1="31758" y1="35603" x2="31019" y2="38112"/>
                          <a14:foregroundMark x1="39439" y1="35364" x2="37666" y2="34767"/>
                          <a14:foregroundMark x1="38848" y1="34170" x2="42836" y2="39665"/>
                          <a14:foregroundMark x1="37962" y1="36320" x2="45052" y2="39665"/>
                          <a14:foregroundMark x1="40325" y1="38471" x2="44313" y2="41816"/>
                          <a14:foregroundMark x1="44461" y1="40980" x2="45643" y2="41935"/>
                          <a14:foregroundMark x1="45347" y1="41219" x2="46824" y2="42413"/>
                          <a14:foregroundMark x1="40620" y1="37276" x2="33530" y2="39785"/>
                          <a14:foregroundMark x1="40030" y1="40980" x2="36337" y2="41099"/>
                          <a14:foregroundMark x1="42393" y1="41935" x2="34712" y2="41697"/>
                          <a14:foregroundMark x1="30724" y1="36320" x2="20236" y2="39785"/>
                          <a14:foregroundMark x1="19645" y1="37634" x2="16987" y2="41338"/>
                          <a14:foregroundMark x1="23929" y1="39665" x2="15066" y2="41219"/>
                          <a14:foregroundMark x1="23486" y1="39068" x2="28360" y2="41099"/>
                          <a14:foregroundMark x1="32644" y1="41697" x2="16396" y2="410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" t="-664" r="44230" b="59849"/>
            <a:stretch/>
          </p:blipFill>
          <p:spPr>
            <a:xfrm>
              <a:off x="7848147" y="757149"/>
              <a:ext cx="1378593" cy="1405082"/>
            </a:xfrm>
            <a:prstGeom prst="ellipse">
              <a:avLst/>
            </a:prstGeom>
            <a:grpFill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00D1DC-DC75-BCBC-9446-BAC2CBE75B24}"/>
              </a:ext>
            </a:extLst>
          </p:cNvPr>
          <p:cNvGrpSpPr/>
          <p:nvPr/>
        </p:nvGrpSpPr>
        <p:grpSpPr>
          <a:xfrm>
            <a:off x="1233603" y="3298009"/>
            <a:ext cx="761558" cy="761559"/>
            <a:chOff x="2984982" y="1066799"/>
            <a:chExt cx="1321778" cy="1345589"/>
          </a:xfrm>
          <a:solidFill>
            <a:schemeClr val="bg2"/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9958D14-09CA-387E-9133-3D50BD6DB35A}"/>
                </a:ext>
              </a:extLst>
            </p:cNvPr>
            <p:cNvSpPr/>
            <p:nvPr/>
          </p:nvSpPr>
          <p:spPr>
            <a:xfrm>
              <a:off x="2984982" y="1066799"/>
              <a:ext cx="1321778" cy="1345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C682DC60-D178-C41F-544B-B397E511D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66" b="40860" l="47120" r="80355">
                          <a14:foregroundMark x1="49631" y1="24731" x2="48744" y2="24970"/>
                          <a14:foregroundMark x1="47267" y1="25209" x2="47120" y2="24970"/>
                          <a14:foregroundMark x1="78877" y1="23536" x2="78877" y2="23536"/>
                          <a14:foregroundMark x1="78139" y1="23656" x2="80502" y2="23895"/>
                          <a14:foregroundMark x1="70458" y1="34170" x2="68685" y2="36798"/>
                          <a14:foregroundMark x1="71049" y1="35962" x2="73117" y2="36798"/>
                          <a14:foregroundMark x1="72526" y1="36320" x2="73708" y2="35842"/>
                          <a14:foregroundMark x1="70606" y1="36440" x2="68390" y2="37276"/>
                          <a14:foregroundMark x1="68095" y1="36320" x2="57312" y2="35962"/>
                          <a14:foregroundMark x1="52585" y1="33811" x2="58493" y2="36081"/>
                          <a14:foregroundMark x1="51994" y1="33692" x2="54801" y2="37515"/>
                          <a14:foregroundMark x1="64993" y1="10155" x2="64549" y2="8961"/>
                          <a14:foregroundMark x1="64254" y1="8602" x2="63368" y2="7766"/>
                          <a14:foregroundMark x1="53176" y1="33572" x2="49926" y2="35364"/>
                          <a14:foregroundMark x1="64993" y1="37754" x2="65288" y2="408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9" t="6360" r="17963" b="61104"/>
            <a:stretch/>
          </p:blipFill>
          <p:spPr>
            <a:xfrm>
              <a:off x="3024188" y="1202876"/>
              <a:ext cx="1262535" cy="1209512"/>
            </a:xfrm>
            <a:prstGeom prst="ellipse">
              <a:avLst/>
            </a:prstGeom>
            <a:grpFill/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126EC9-FF4E-3D14-8AD9-FDC00DF01BC5}"/>
              </a:ext>
            </a:extLst>
          </p:cNvPr>
          <p:cNvGrpSpPr/>
          <p:nvPr/>
        </p:nvGrpSpPr>
        <p:grpSpPr>
          <a:xfrm>
            <a:off x="7789633" y="4179811"/>
            <a:ext cx="761558" cy="761559"/>
            <a:chOff x="2984982" y="1066799"/>
            <a:chExt cx="1321778" cy="1345589"/>
          </a:xfrm>
          <a:solidFill>
            <a:schemeClr val="bg2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1CB8CDD-CBD9-AB04-7DFE-C132FF3E3E4E}"/>
                </a:ext>
              </a:extLst>
            </p:cNvPr>
            <p:cNvSpPr/>
            <p:nvPr/>
          </p:nvSpPr>
          <p:spPr>
            <a:xfrm>
              <a:off x="2984982" y="1066799"/>
              <a:ext cx="1321778" cy="1345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 descr="사람, 장난감이(가) 표시된 사진&#10;&#10;자동 생성된 설명">
              <a:extLst>
                <a:ext uri="{FF2B5EF4-FFF2-40B4-BE49-F238E27FC236}">
                  <a16:creationId xmlns:a16="http://schemas.microsoft.com/office/drawing/2014/main" id="{C7950487-0D2F-A175-AB22-8906D02C6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66" b="40860" l="47120" r="80355">
                          <a14:foregroundMark x1="49631" y1="24731" x2="48744" y2="24970"/>
                          <a14:foregroundMark x1="47267" y1="25209" x2="47120" y2="24970"/>
                          <a14:foregroundMark x1="78877" y1="23536" x2="78877" y2="23536"/>
                          <a14:foregroundMark x1="78139" y1="23656" x2="80502" y2="23895"/>
                          <a14:foregroundMark x1="70458" y1="34170" x2="68685" y2="36798"/>
                          <a14:foregroundMark x1="71049" y1="35962" x2="73117" y2="36798"/>
                          <a14:foregroundMark x1="72526" y1="36320" x2="73708" y2="35842"/>
                          <a14:foregroundMark x1="70606" y1="36440" x2="68390" y2="37276"/>
                          <a14:foregroundMark x1="68095" y1="36320" x2="57312" y2="35962"/>
                          <a14:foregroundMark x1="52585" y1="33811" x2="58493" y2="36081"/>
                          <a14:foregroundMark x1="51994" y1="33692" x2="54801" y2="37515"/>
                          <a14:foregroundMark x1="64993" y1="10155" x2="64549" y2="8961"/>
                          <a14:foregroundMark x1="64254" y1="8602" x2="63368" y2="7766"/>
                          <a14:foregroundMark x1="53176" y1="33572" x2="49926" y2="35364"/>
                          <a14:foregroundMark x1="64993" y1="37754" x2="65288" y2="408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9" t="6360" r="17963" b="61104"/>
            <a:stretch/>
          </p:blipFill>
          <p:spPr>
            <a:xfrm>
              <a:off x="3024188" y="1202876"/>
              <a:ext cx="1262535" cy="1209512"/>
            </a:xfrm>
            <a:prstGeom prst="ellipse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6712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395</Words>
  <Application>Microsoft Office PowerPoint</Application>
  <PresentationFormat>와이드스크린</PresentationFormat>
  <Paragraphs>74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여기어때 잘난체</vt:lpstr>
      <vt:lpstr>Arial</vt:lpstr>
      <vt:lpstr>Office 테마</vt:lpstr>
      <vt:lpstr>PowerPoint 프레젠테이션</vt:lpstr>
      <vt:lpstr>컨셉</vt:lpstr>
      <vt:lpstr>R &amp; R</vt:lpstr>
      <vt:lpstr>프로젝트 구조</vt:lpstr>
      <vt:lpstr>목표 기능</vt:lpstr>
      <vt:lpstr>구현 기능</vt:lpstr>
      <vt:lpstr>데이터베이스 모델링 (ERD)</vt:lpstr>
      <vt:lpstr>추천 알고리즘</vt:lpstr>
      <vt:lpstr>추천 알고리즘</vt:lpstr>
      <vt:lpstr>추천 알고리즘</vt:lpstr>
      <vt:lpstr>프로젝트 시연</vt:lpstr>
      <vt:lpstr>프로젝트 시연</vt:lpstr>
      <vt:lpstr>프로젝트 시연</vt:lpstr>
      <vt:lpstr>프로젝트 시연</vt:lpstr>
      <vt:lpstr>프로젝트 시연</vt:lpstr>
      <vt:lpstr>프로젝트 시연</vt:lpstr>
      <vt:lpstr>프로젝트 시연</vt:lpstr>
      <vt:lpstr>프로젝트 시연</vt:lpstr>
      <vt:lpstr>프로젝트 시연</vt:lpstr>
      <vt:lpstr>회고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TH5560</dc:creator>
  <cp:lastModifiedBy>TH5560</cp:lastModifiedBy>
  <cp:revision>36</cp:revision>
  <dcterms:created xsi:type="dcterms:W3CDTF">2022-05-26T08:18:06Z</dcterms:created>
  <dcterms:modified xsi:type="dcterms:W3CDTF">2022-05-27T01:07:54Z</dcterms:modified>
</cp:coreProperties>
</file>